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5" r:id="rId3"/>
    <p:sldId id="265" r:id="rId4"/>
    <p:sldId id="279" r:id="rId5"/>
    <p:sldId id="267" r:id="rId6"/>
    <p:sldId id="277" r:id="rId7"/>
    <p:sldId id="319" r:id="rId8"/>
    <p:sldId id="278" r:id="rId9"/>
    <p:sldId id="296" r:id="rId10"/>
    <p:sldId id="297" r:id="rId11"/>
    <p:sldId id="298" r:id="rId12"/>
    <p:sldId id="299" r:id="rId13"/>
    <p:sldId id="283" r:id="rId14"/>
    <p:sldId id="321" r:id="rId15"/>
    <p:sldId id="307" r:id="rId16"/>
    <p:sldId id="309" r:id="rId17"/>
    <p:sldId id="311" r:id="rId18"/>
    <p:sldId id="323" r:id="rId19"/>
    <p:sldId id="301" r:id="rId20"/>
    <p:sldId id="284" r:id="rId21"/>
    <p:sldId id="305" r:id="rId22"/>
    <p:sldId id="282" r:id="rId23"/>
    <p:sldId id="281" r:id="rId24"/>
    <p:sldId id="315" r:id="rId25"/>
    <p:sldId id="333" r:id="rId26"/>
    <p:sldId id="326" r:id="rId27"/>
    <p:sldId id="330" r:id="rId28"/>
    <p:sldId id="328" r:id="rId29"/>
    <p:sldId id="331" r:id="rId30"/>
    <p:sldId id="335" r:id="rId31"/>
    <p:sldId id="337" r:id="rId32"/>
    <p:sldId id="257" r:id="rId33"/>
    <p:sldId id="292" r:id="rId34"/>
    <p:sldId id="294" r:id="rId35"/>
    <p:sldId id="295" r:id="rId36"/>
    <p:sldId id="287" r:id="rId37"/>
    <p:sldId id="332" r:id="rId38"/>
    <p:sldId id="288" r:id="rId39"/>
    <p:sldId id="336" r:id="rId40"/>
    <p:sldId id="27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44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>
                <a:latin typeface="Mulish" pitchFamily="2" charset="77"/>
              </a:defRPr>
            </a:lvl1pPr>
          </a:lstStyle>
          <a:p>
            <a:fld id="{6AD6EE87-EBD5-4F12-A48A-63ACA297AC8F}" type="datetimeFigureOut">
              <a:rPr lang="en-US" smtClean="0"/>
              <a:pPr/>
              <a:t>7/19/25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ulish" pitchFamily="2" charset="77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ulish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F8432D1-B722-5C4C-8CC6-CFF7099453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49428" y="3760573"/>
            <a:ext cx="762000" cy="76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C19B721-D0BA-6A47-8D4C-60E23EAE2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49428" y="3760573"/>
            <a:ext cx="762000" cy="76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071873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i="0" cap="none" baseline="0">
                <a:solidFill>
                  <a:schemeClr val="accent1"/>
                </a:solidFill>
                <a:latin typeface="Mulish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i="0" kern="1200" cap="none" baseline="0" dirty="0">
                <a:solidFill>
                  <a:schemeClr val="accent1"/>
                </a:solidFill>
                <a:latin typeface="Mulish" pitchFamily="2" charset="77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7/19/25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B0D5F63-4F0F-D443-A3BF-5F5B83AAEDE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000"/>
          </a:blip>
          <a:stretch>
            <a:fillRect/>
          </a:stretch>
        </p:blipFill>
        <p:spPr>
          <a:xfrm>
            <a:off x="3381157" y="900815"/>
            <a:ext cx="5006014" cy="50563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ulish" pitchFamily="2" charset="77"/>
              </a:defRPr>
            </a:lvl1pPr>
          </a:lstStyle>
          <a:p>
            <a:fld id="{90298CD5-6C1E-4009-B41F-6DF62E31D3BE}" type="datetimeFigureOut">
              <a:rPr lang="en-US" smtClean="0"/>
              <a:pPr/>
              <a:t>7/19/25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Mulish" pitchFamily="2" charset="77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ulish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Mulish" pitchFamily="2" charset="77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Mulish" pitchFamily="2" charset="77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b="0" i="0" kern="1200">
          <a:solidFill>
            <a:schemeClr val="tx1"/>
          </a:solidFill>
          <a:latin typeface="Mulish" pitchFamily="2" charset="77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Mulish" pitchFamily="2" charset="77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Mulish" pitchFamily="2" charset="77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Mulish" pitchFamily="2" charset="77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la.com/" TargetMode="External"/><Relationship Id="rId2" Type="http://schemas.openxmlformats.org/officeDocument/2006/relationships/hyperlink" Target="https://ethereum.org/en/dao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-YCGQqW_0Y?si=EtFv22adXuujyEsK&amp;t=1276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-YCGQqW_0Y?si=EtFv22adXuujyEsK&amp;t=1276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-YCGQqW_0Y?si=EtFv22adXuujyEsK&amp;t=1276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8%D1%81%D1%81%D0%B8%D1%82%D0%B8%D1%8F" TargetMode="External"/><Relationship Id="rId2" Type="http://schemas.openxmlformats.org/officeDocument/2006/relationships/hyperlink" Target="https://ru.wikipedia.org/wiki/%D0%92%D0%B5%D1%87%D0%B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la.com/" TargetMode="External"/><Relationship Id="rId2" Type="http://schemas.openxmlformats.org/officeDocument/2006/relationships/hyperlink" Target="https://ethereum.org/en/da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s://ru.wikipedia.org/wiki/%D0%A1%D0%B8%D1%81%D1%81%D0%B8%D1%82%D0%B8%D1%8F" TargetMode="External"/><Relationship Id="rId4" Type="http://schemas.openxmlformats.org/officeDocument/2006/relationships/hyperlink" Target="https://ru.wikipedia.org/wiki/%D0%92%D0%B5%D1%87%D0%B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2%D0%B5%D1%87%D0%B5" TargetMode="External"/><Relationship Id="rId2" Type="http://schemas.openxmlformats.org/officeDocument/2006/relationships/hyperlink" Target="https://ethereum.org/en/dao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ru.wikipedia.org/wiki/%D0%A1%D0%B8%D1%81%D1%81%D0%B8%D1%82%D0%B8%D1%8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2%D0%B5%D1%87%D0%B5" TargetMode="External"/><Relationship Id="rId2" Type="http://schemas.openxmlformats.org/officeDocument/2006/relationships/hyperlink" Target="https://www.doola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ru.wikipedia.org/wiki/%D0%A1%D0%B8%D1%81%D1%81%D0%B8%D1%82%D0%B8%D1%8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la.com/" TargetMode="External"/><Relationship Id="rId2" Type="http://schemas.openxmlformats.org/officeDocument/2006/relationships/hyperlink" Target="https://ethereum.org/en/da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s://ru.wikipedia.org/wiki/%D0%A1%D0%B8%D1%81%D1%81%D0%B8%D1%82%D0%B8%D1%8F" TargetMode="External"/><Relationship Id="rId4" Type="http://schemas.openxmlformats.org/officeDocument/2006/relationships/hyperlink" Target="https://ru.wikipedia.org/wiki/%D0%92%D0%B5%D1%87%D0%B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8%D1%81%D1%81%D0%B8%D1%82%D0%B8%D1%8F" TargetMode="External"/><Relationship Id="rId2" Type="http://schemas.openxmlformats.org/officeDocument/2006/relationships/hyperlink" Target="https://ru.wikipedia.org/wiki/%D0%92%D0%B5%D1%87%D0%B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3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5" Type="http://schemas.openxmlformats.org/officeDocument/2006/relationships/slide" Target="slide23.xml"/><Relationship Id="rId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8%D1%81%D1%81%D0%B8%D1%82%D0%B8%D1%8F" TargetMode="External"/><Relationship Id="rId2" Type="http://schemas.openxmlformats.org/officeDocument/2006/relationships/hyperlink" Target="https://ru.wikipedia.org/wiki/%D0%92%D0%B5%D1%87%D0%B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hyperlink" Target="https://ru.wikipedia.org/wiki/%D0%A1%D0%B8%D1%81%D1%81%D0%B8%D1%82%D0%B8%D1%8F" TargetMode="External"/><Relationship Id="rId4" Type="http://schemas.openxmlformats.org/officeDocument/2006/relationships/hyperlink" Target="https://ru.wikipedia.org/wiki/%D0%92%D0%B5%D1%87%D0%B5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la.com/" TargetMode="External"/><Relationship Id="rId2" Type="http://schemas.openxmlformats.org/officeDocument/2006/relationships/hyperlink" Target="https://ethereum.org/en/dao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quote.org/wiki/%D0%90%D0%BD%D1%82%D0%BE%D0%BD_%D0%9F%D0%B0%D0%B2%D0%BB%D0%BE%D0%B2%D0%B8%D1%87_%D0%A7%D0%B5%D1%85%D0%BE%D0%B2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iomkovnatsky.co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u.citaty.net/tsitaty/618357-amedeo-modiliani-zhizn-eto-dar-nemnogikh-mnogim-tekh-kto-znaet-i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u.citaty.net/avtory/blez-paskal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1F54-D6D1-8C43-A89D-1E1486A7F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Организационный конструктор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2D42-7CD3-E140-9B63-A346678F1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83882"/>
            <a:ext cx="3365612" cy="214059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ru-RU" b="1" dirty="0"/>
              <a:t>Адресуемые проблемы:</a:t>
            </a:r>
          </a:p>
          <a:p>
            <a:pPr>
              <a:lnSpc>
                <a:spcPct val="120000"/>
              </a:lnSpc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Неэффективность взаимодействия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Дисбаланс сложных систем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Сложности коллективных задач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Адаптация и обратная связь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7D55C-4A7E-6D48-AE01-B0572B968ADC}"/>
              </a:ext>
            </a:extLst>
          </p:cNvPr>
          <p:cNvSpPr txBox="1"/>
          <p:nvPr/>
        </p:nvSpPr>
        <p:spPr>
          <a:xfrm>
            <a:off x="9280634" y="4094910"/>
            <a:ext cx="29113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Ковнацкий Артём</a:t>
            </a:r>
            <a:endParaRPr lang="en-DE" sz="2400" dirty="0">
              <a:solidFill>
                <a:schemeClr val="bg1"/>
              </a:solidFill>
              <a:latin typeface="Mulish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0B78D-7432-D84C-9C97-B045E51D99A9}"/>
              </a:ext>
            </a:extLst>
          </p:cNvPr>
          <p:cNvSpPr txBox="1"/>
          <p:nvPr/>
        </p:nvSpPr>
        <p:spPr>
          <a:xfrm>
            <a:off x="1058829" y="1591277"/>
            <a:ext cx="100743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«Создание гибких и адаптивных систем взаимодействия любой сложности с непрерывной обратной связью»</a:t>
            </a:r>
            <a:endParaRPr lang="en-DE" sz="2400" dirty="0">
              <a:solidFill>
                <a:schemeClr val="bg1"/>
              </a:solidFill>
              <a:latin typeface="Mulish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A75AA-F261-9B44-B4DD-01F530B84007}"/>
              </a:ext>
            </a:extLst>
          </p:cNvPr>
          <p:cNvSpPr txBox="1"/>
          <p:nvPr/>
        </p:nvSpPr>
        <p:spPr>
          <a:xfrm>
            <a:off x="742406" y="4583882"/>
            <a:ext cx="1704703" cy="37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Mulish" pitchFamily="2" charset="77"/>
              </a:rPr>
              <a:t>«</a:t>
            </a:r>
            <a:r>
              <a:rPr lang="ru-RU" dirty="0">
                <a:latin typeface="Mulish" pitchFamily="2" charset="77"/>
              </a:rPr>
              <a:t>ВЕЧЕИЗМ</a:t>
            </a:r>
            <a:r>
              <a:rPr lang="en-DE" dirty="0">
                <a:latin typeface="Mulish" pitchFamily="2" charset="77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9106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8680-15A8-4A4D-B467-9EDE1034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1A70-B67C-234B-80E7-1D734D8B9B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Философов: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Рост благосостояния и устранение социальных барьеров.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Возрождение осмысленного диалога и появление новых форм сотрудничества.</a:t>
            </a:r>
          </a:p>
          <a:p>
            <a:pPr marL="642366" lvl="2" indent="-285750">
              <a:buFont typeface="Arial" panose="020B0604020202020204" pitchFamily="34" charset="0"/>
              <a:buChar char="•"/>
            </a:pP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«Мирского духовенства»: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Повышение актуальности вопросов «высшего порядка» в повседневной жизни.</a:t>
            </a:r>
            <a:endParaRPr lang="en-DE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2D4FE-9CC3-2A4F-8E08-2D12161C84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Просветителей: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Высвобождение ресурсов в обществе для развития.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внедрять ценности через организационные структуры.</a:t>
            </a:r>
          </a:p>
        </p:txBody>
      </p:sp>
    </p:spTree>
    <p:extLst>
      <p:ext uri="{BB962C8B-B14F-4D97-AF65-F5344CB8AC3E}">
        <p14:creationId xmlns:p14="http://schemas.microsoft.com/office/powerpoint/2010/main" val="259455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8680-15A8-4A4D-B467-9EDE1034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1A70-B67C-234B-80E7-1D734D8B9B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Предпринимателей</a:t>
            </a:r>
            <a:r>
              <a:rPr lang="en-US" b="1" dirty="0"/>
              <a:t> - </a:t>
            </a:r>
            <a:r>
              <a:rPr lang="ru-RU" b="1" dirty="0"/>
              <a:t> Бизнесменов 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Повышение конкурентоспособности и возможность трансформации рынков (например, в банковской сфере).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Привлечение и удержание лучших талантов.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Увеличение гибкости, адаптивности и выживаемости компаний.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Рост производительности через вовлеченность и осмысленность сотрудников.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Уменьшение социального напряжения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2D4FE-9CC3-2A4F-8E08-2D12161C84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Предпринимателей </a:t>
            </a:r>
            <a:r>
              <a:rPr lang="en-US" b="1" dirty="0"/>
              <a:t>-</a:t>
            </a:r>
            <a:r>
              <a:rPr lang="ru-RU" b="1" dirty="0"/>
              <a:t>Филантропов: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компаний, приносящих выгоду всем слоям общества.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Сокращение социального неравенства.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Фокус на устойчивом развитии и "обучении ловить рыбу", а не просто "дарении".</a:t>
            </a:r>
          </a:p>
        </p:txBody>
      </p:sp>
    </p:spTree>
    <p:extLst>
      <p:ext uri="{BB962C8B-B14F-4D97-AF65-F5344CB8AC3E}">
        <p14:creationId xmlns:p14="http://schemas.microsoft.com/office/powerpoint/2010/main" val="272587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8680-15A8-4A4D-B467-9EDE1034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1A70-B67C-234B-80E7-1D734D8B9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071873" cy="423949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Правительства: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условий для конкуренции за таланты.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Повышение устойчивости и само регуляции системы — фундамент для стабильности в условиях будущих изменений.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/>
              <a:t>Мощный аргумент для </a:t>
            </a:r>
            <a:r>
              <a:rPr lang="ru-RU" sz="1800" b="1" dirty="0"/>
              <a:t>решения демографического кризиса.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Визионеров: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возглавить мировой тренд в организационном строительстве (</a:t>
            </a:r>
            <a:r>
              <a:rPr lang="en-US" dirty="0">
                <a:hlinkClick r:id="rId2"/>
              </a:rPr>
              <a:t>DAO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>
                <a:hlinkClick r:id="rId3"/>
              </a:rPr>
              <a:t>doola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Патриотов: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мощной идейной альтернативы "Западу" — своего будущего.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/>
              <a:t>Мощный аргумент для </a:t>
            </a:r>
            <a:r>
              <a:rPr lang="ru-RU" sz="1800" b="1" dirty="0"/>
              <a:t>проецирования влияния за пределами России</a:t>
            </a:r>
            <a:r>
              <a:rPr lang="ru-RU" b="1" dirty="0"/>
              <a:t>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2D4FE-9CC3-2A4F-8E08-2D12161C84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Чиновников: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Увеличение финансовых потоков.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открыто договориться о большей и стабильной зарплате.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Сокращение объема работы при сохранении зарплаты благодаря автоматизации.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Лидеров: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Возглавить мировой тренд в организационном строительстве.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Значительное повышение эффективности.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куда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«Вектор» </a:t>
            </a:r>
            <a:r>
              <a:rPr lang="en-DE" dirty="0"/>
              <a:t>—</a:t>
            </a:r>
            <a:r>
              <a:rPr lang="ru-RU" dirty="0"/>
              <a:t> куда ведёт предложенное решение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D36B4-919A-3E48-9B04-93F9548E3252}"/>
              </a:ext>
            </a:extLst>
          </p:cNvPr>
          <p:cNvSpPr txBox="1"/>
          <p:nvPr/>
        </p:nvSpPr>
        <p:spPr>
          <a:xfrm>
            <a:off x="1058829" y="1741994"/>
            <a:ext cx="10074341" cy="11456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Mulish" pitchFamily="2" charset="77"/>
              </a:rPr>
              <a:t>Справедливость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, </a:t>
            </a:r>
            <a:r>
              <a:rPr lang="ru-RU" sz="2400" b="1" dirty="0">
                <a:solidFill>
                  <a:schemeClr val="bg1"/>
                </a:solidFill>
                <a:latin typeface="Mulish" pitchFamily="2" charset="77"/>
              </a:rPr>
              <a:t>братство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 и </a:t>
            </a:r>
            <a:r>
              <a:rPr lang="ru-RU" sz="2400" b="1" dirty="0">
                <a:solidFill>
                  <a:schemeClr val="bg1"/>
                </a:solidFill>
                <a:latin typeface="Mulish" pitchFamily="2" charset="77"/>
              </a:rPr>
              <a:t>семейные ценности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»</a:t>
            </a:r>
          </a:p>
          <a:p>
            <a:pPr algn="ctr">
              <a:lnSpc>
                <a:spcPct val="150000"/>
              </a:lnSpc>
            </a:pPr>
            <a:r>
              <a:rPr lang="en-DE" sz="2400" b="0" i="0" dirty="0">
                <a:solidFill>
                  <a:srgbClr val="334155"/>
                </a:solidFill>
                <a:effectLst/>
                <a:latin typeface="Segoe UI" panose="020B0502040204020203" pitchFamily="34" charset="0"/>
              </a:rPr>
              <a:t>✨🤝 </a:t>
            </a:r>
            <a:r>
              <a:rPr lang="ru-RU" sz="2400" b="1" dirty="0">
                <a:solidFill>
                  <a:schemeClr val="bg1"/>
                </a:solidFill>
                <a:latin typeface="Mulish" pitchFamily="2" charset="77"/>
              </a:rPr>
              <a:t>Мы — «семья» </a:t>
            </a:r>
            <a:r>
              <a:rPr lang="en-DE" sz="2400" b="0" i="0" dirty="0">
                <a:solidFill>
                  <a:srgbClr val="334155"/>
                </a:solidFill>
                <a:effectLst/>
                <a:latin typeface="Segoe UI" panose="020B0502040204020203" pitchFamily="34" charset="0"/>
              </a:rPr>
              <a:t>🏡👨‍👩‍👧‍👦</a:t>
            </a:r>
            <a:endParaRPr lang="ru-RU" sz="2400" dirty="0">
              <a:solidFill>
                <a:schemeClr val="bg1"/>
              </a:solidFill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9448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9F97593-2254-D84F-9E27-721141B16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Справедливость</a:t>
            </a:r>
            <a:endParaRPr lang="en-US" sz="2400" b="1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Братство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Семейные ценности</a:t>
            </a:r>
            <a:endParaRPr lang="ru-RU" sz="2400" b="0" i="0" dirty="0">
              <a:solidFill>
                <a:schemeClr val="tx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8C7DC-132D-8243-AA03-896C44A9AA4D}"/>
              </a:ext>
            </a:extLst>
          </p:cNvPr>
          <p:cNvSpPr txBox="1"/>
          <p:nvPr/>
        </p:nvSpPr>
        <p:spPr>
          <a:xfrm>
            <a:off x="1024126" y="1639669"/>
            <a:ext cx="9635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sz="1800" b="1" dirty="0">
                <a:latin typeface="Mulish" pitchFamily="2" charset="77"/>
              </a:rPr>
              <a:t>Каждый житель </a:t>
            </a:r>
            <a:r>
              <a:rPr lang="ru-RU" sz="1800" dirty="0"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125488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307005" cy="430638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DE" sz="2400" b="0" i="0" dirty="0">
                <a:solidFill>
                  <a:schemeClr val="tx2">
                    <a:lumMod val="75000"/>
                  </a:schemeClr>
                </a:solidFill>
                <a:effectLst/>
              </a:rPr>
              <a:t>✨🤝 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Мы — «семья» </a:t>
            </a:r>
            <a:r>
              <a:rPr lang="en-DE" sz="2400" b="0" i="0" dirty="0">
                <a:solidFill>
                  <a:srgbClr val="334155"/>
                </a:solidFill>
                <a:effectLst/>
              </a:rPr>
              <a:t>🏡👨‍👩‍👧‍👦</a:t>
            </a:r>
            <a:endParaRPr lang="ru-RU" sz="2400" b="0" i="0" dirty="0">
              <a:solidFill>
                <a:srgbClr val="334155"/>
              </a:solidFill>
              <a:effectLst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D2D4A45-C66D-6F4A-B696-2F57D9403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Справедливость</a:t>
            </a:r>
            <a:endParaRPr lang="en-US" sz="2400" b="1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Братство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Семейные ценности</a:t>
            </a:r>
            <a:endParaRPr lang="ru-RU" sz="2400" b="0" i="0" dirty="0">
              <a:solidFill>
                <a:schemeClr val="tx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9AE2D0-8588-8344-9B74-926FD112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31F53-5BF1-CF40-9621-6F179759FE31}"/>
              </a:ext>
            </a:extLst>
          </p:cNvPr>
          <p:cNvSpPr txBox="1"/>
          <p:nvPr/>
        </p:nvSpPr>
        <p:spPr>
          <a:xfrm>
            <a:off x="1024126" y="1639669"/>
            <a:ext cx="9635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sz="1800" b="1" dirty="0">
                <a:latin typeface="Mulish" pitchFamily="2" charset="77"/>
              </a:rPr>
              <a:t>Каждый житель </a:t>
            </a:r>
            <a:r>
              <a:rPr lang="ru-RU" sz="1800" dirty="0"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405360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307005" cy="430638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DE" sz="2400" b="0" i="0" dirty="0">
                <a:solidFill>
                  <a:schemeClr val="tx2">
                    <a:lumMod val="75000"/>
                  </a:schemeClr>
                </a:solidFill>
                <a:effectLst/>
              </a:rPr>
              <a:t>✨🤝 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Мы — «семья» </a:t>
            </a:r>
            <a:r>
              <a:rPr lang="en-DE" sz="2400" b="0" i="0" dirty="0">
                <a:solidFill>
                  <a:srgbClr val="334155"/>
                </a:solidFill>
                <a:effectLst/>
              </a:rPr>
              <a:t>🏡👨‍👩‍👧‍👦</a:t>
            </a:r>
            <a:endParaRPr lang="ru-RU" sz="2400" b="0" i="0" dirty="0">
              <a:solidFill>
                <a:srgbClr val="334155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5B116-D112-344F-9452-EFB8D21FAE4D}"/>
              </a:ext>
            </a:extLst>
          </p:cNvPr>
          <p:cNvSpPr txBox="1"/>
          <p:nvPr/>
        </p:nvSpPr>
        <p:spPr>
          <a:xfrm>
            <a:off x="1024126" y="1639669"/>
            <a:ext cx="9649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b="1" i="0" dirty="0">
                <a:effectLst/>
                <a:latin typeface="Segoe UI" panose="020B0502040204020203" pitchFamily="34" charset="0"/>
              </a:rPr>
              <a:t>Стыдно</a:t>
            </a:r>
            <a:r>
              <a:rPr lang="ru-RU" b="0" i="0" dirty="0">
                <a:effectLst/>
                <a:latin typeface="Segoe UI" panose="020B0502040204020203" pitchFamily="34" charset="0"/>
              </a:rPr>
              <a:t> "ездить на яхте", если другие "члены семьи" (пенсионеры и т.д.) перебиваются</a:t>
            </a:r>
            <a:r>
              <a:rPr lang="ru-RU" sz="1800" dirty="0">
                <a:latin typeface="Mulish" pitchFamily="2" charset="77"/>
              </a:rPr>
              <a:t>»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E6A4E26-625D-304D-A6B4-23BF706CA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Справедливость</a:t>
            </a:r>
            <a:endParaRPr lang="en-US" sz="2400" b="1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Братство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Семейные ценности</a:t>
            </a:r>
            <a:endParaRPr lang="ru-RU" sz="2400" b="0" i="0" dirty="0">
              <a:solidFill>
                <a:schemeClr val="tx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9C7D15-8450-2749-A6D4-00BA71D1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169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307005" cy="430638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DE" sz="2400" b="0" i="0" dirty="0">
                <a:solidFill>
                  <a:schemeClr val="tx2">
                    <a:lumMod val="75000"/>
                  </a:schemeClr>
                </a:solidFill>
                <a:effectLst/>
              </a:rPr>
              <a:t>✨🤝 </a:t>
            </a: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Мы — «семья» </a:t>
            </a:r>
            <a:r>
              <a:rPr lang="en-DE" sz="2400" b="0" i="0" dirty="0">
                <a:solidFill>
                  <a:srgbClr val="334155"/>
                </a:solidFill>
                <a:effectLst/>
              </a:rPr>
              <a:t>🏡👨‍👩‍👧‍👦</a:t>
            </a:r>
            <a:endParaRPr lang="ru-RU" sz="2400" b="0" i="0" dirty="0">
              <a:solidFill>
                <a:srgbClr val="334155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9AB92-4A6E-754D-9C77-BAED5EF92C45}"/>
              </a:ext>
            </a:extLst>
          </p:cNvPr>
          <p:cNvSpPr txBox="1"/>
          <p:nvPr/>
        </p:nvSpPr>
        <p:spPr>
          <a:xfrm>
            <a:off x="1024126" y="1639669"/>
            <a:ext cx="104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u="none" strike="noStrike" dirty="0">
                <a:solidFill>
                  <a:srgbClr val="0891B2"/>
                </a:solidFill>
                <a:effectLst/>
                <a:latin typeface="Segoe UI" panose="020B0502040204020203" pitchFamily="34" charset="0"/>
                <a:hlinkClick r:id="rId2"/>
              </a:rPr>
              <a:t>Нужна "критическая масса" — "10 праведников", готовых добровольно поделиться хотя бы "1%"</a:t>
            </a:r>
            <a:endParaRPr lang="ru-RU" sz="1800" dirty="0">
              <a:latin typeface="Mulish" pitchFamily="2" charset="77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0B5C40A-71C0-314C-9486-D203CC539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Справедливость</a:t>
            </a:r>
            <a:endParaRPr lang="en-US" sz="2400" b="1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Братство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Семейные ценности</a:t>
            </a:r>
            <a:endParaRPr lang="ru-RU" sz="2400" b="0" i="0" dirty="0">
              <a:solidFill>
                <a:schemeClr val="tx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752C4F-822D-FA48-9F18-B75FDCB4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4612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307005" cy="4306389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Стремление к обществу, где: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→ Исчезают социальные барьеры</a:t>
            </a:r>
            <a:endParaRPr lang="en-US" dirty="0"/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→ Возрождается традиция осмысленного диалога</a:t>
            </a:r>
            <a:endParaRPr lang="en-US" dirty="0"/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→ Появляются новые формы сотрудничества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9F97593-2254-D84F-9E27-721141B16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331205" cy="4023360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Справедливость</a:t>
            </a:r>
            <a:endParaRPr lang="en-US" sz="2400" b="1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Братство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Семейные ценности</a:t>
            </a:r>
            <a:endParaRPr lang="ru-RU" sz="2400" b="0" i="0" dirty="0">
              <a:solidFill>
                <a:schemeClr val="tx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2D5C1-A5C4-4B48-BA76-BB5AFDE917B1}"/>
              </a:ext>
            </a:extLst>
          </p:cNvPr>
          <p:cNvSpPr txBox="1"/>
          <p:nvPr/>
        </p:nvSpPr>
        <p:spPr>
          <a:xfrm>
            <a:off x="1024126" y="1639669"/>
            <a:ext cx="104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u="none" strike="noStrike" dirty="0">
                <a:solidFill>
                  <a:srgbClr val="0891B2"/>
                </a:solidFill>
                <a:effectLst/>
                <a:latin typeface="Segoe UI" panose="020B0502040204020203" pitchFamily="34" charset="0"/>
                <a:hlinkClick r:id="rId2"/>
              </a:rPr>
              <a:t>Нужна "критическая масса" — "10 праведников", готовых добровольно поделиться хотя бы "1%"</a:t>
            </a:r>
            <a:endParaRPr lang="ru-RU" sz="1800" dirty="0"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044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360490" cy="4023360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dirty="0"/>
              <a:t>Возможное управление «общими» ресурсам-проектами через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0" indent="0" algn="ctr">
              <a:lnSpc>
                <a:spcPct val="160000"/>
              </a:lnSpc>
              <a:buNone/>
            </a:pPr>
            <a:r>
              <a:rPr lang="ru-RU" dirty="0"/>
              <a:t>«</a:t>
            </a:r>
            <a:r>
              <a:rPr lang="ru-RU" b="1" dirty="0"/>
              <a:t>Семейные модели взаимодействия</a:t>
            </a:r>
            <a:r>
              <a:rPr lang="ru-RU" dirty="0"/>
              <a:t>»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DC4C44-88EB-C748-B7E6-1310AC1107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7487" y="2286000"/>
            <a:ext cx="4022725" cy="4022725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DAE3B65-6383-2844-82D8-9E793087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 dirty="0"/>
              <a:t>куда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E55C1F-7898-7A4D-947C-336B38E730ED}"/>
              </a:ext>
            </a:extLst>
          </p:cNvPr>
          <p:cNvSpPr txBox="1"/>
          <p:nvPr/>
        </p:nvSpPr>
        <p:spPr>
          <a:xfrm>
            <a:off x="1024126" y="1639669"/>
            <a:ext cx="104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u="none" strike="noStrike" dirty="0">
                <a:solidFill>
                  <a:srgbClr val="0891B2"/>
                </a:solidFill>
                <a:effectLst/>
                <a:latin typeface="Segoe UI" panose="020B0502040204020203" pitchFamily="34" charset="0"/>
                <a:hlinkClick r:id="rId3"/>
              </a:rPr>
              <a:t>Нужна "критическая масса" — "10 праведников", готовых добровольно поделиться хотя бы "1%"</a:t>
            </a:r>
            <a:endParaRPr lang="ru-RU" sz="1800" dirty="0"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382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C7D55C-4A7E-6D48-AE01-B0572B968ADC}"/>
              </a:ext>
            </a:extLst>
          </p:cNvPr>
          <p:cNvSpPr txBox="1"/>
          <p:nvPr/>
        </p:nvSpPr>
        <p:spPr>
          <a:xfrm>
            <a:off x="9280634" y="4094910"/>
            <a:ext cx="29113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Ковнацкий Артём</a:t>
            </a:r>
            <a:endParaRPr lang="en-DE" sz="2400" dirty="0">
              <a:solidFill>
                <a:schemeClr val="bg1"/>
              </a:solidFill>
              <a:latin typeface="Mulish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854A50-8C7A-6841-9F81-A1D4866B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642"/>
            <a:ext cx="3954245" cy="2725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880A02-B957-5141-B24C-743F749B226B}"/>
              </a:ext>
            </a:extLst>
          </p:cNvPr>
          <p:cNvSpPr txBox="1"/>
          <p:nvPr/>
        </p:nvSpPr>
        <p:spPr>
          <a:xfrm>
            <a:off x="0" y="43560"/>
            <a:ext cx="29113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Mulish" pitchFamily="2" charset="77"/>
              </a:rPr>
              <a:t>На примере России…</a:t>
            </a:r>
            <a:endParaRPr lang="en-DE" sz="1400" b="1" dirty="0">
              <a:solidFill>
                <a:schemeClr val="bg1"/>
              </a:solidFill>
              <a:latin typeface="Mulish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D87CA-E360-A944-8ED8-A2FA7AD34185}"/>
              </a:ext>
            </a:extLst>
          </p:cNvPr>
          <p:cNvSpPr txBox="1"/>
          <p:nvPr/>
        </p:nvSpPr>
        <p:spPr>
          <a:xfrm>
            <a:off x="1058829" y="1591277"/>
            <a:ext cx="100743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«Создание гибких и адаптивных систем взаимодействия любой сложности с непрерывной обратной связью»</a:t>
            </a:r>
            <a:endParaRPr lang="en-DE" sz="2400" dirty="0">
              <a:solidFill>
                <a:schemeClr val="bg1"/>
              </a:solidFill>
              <a:latin typeface="Mulish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42688-D356-2242-8799-2DC1869D606D}"/>
              </a:ext>
            </a:extLst>
          </p:cNvPr>
          <p:cNvSpPr txBox="1"/>
          <p:nvPr/>
        </p:nvSpPr>
        <p:spPr>
          <a:xfrm>
            <a:off x="742406" y="4583882"/>
            <a:ext cx="1704703" cy="37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Mulish" pitchFamily="2" charset="77"/>
              </a:rPr>
              <a:t>«</a:t>
            </a:r>
            <a:r>
              <a:rPr lang="ru-RU" dirty="0">
                <a:latin typeface="Mulish" pitchFamily="2" charset="77"/>
              </a:rPr>
              <a:t>ВЕЧЕИЗМ</a:t>
            </a:r>
            <a:r>
              <a:rPr lang="en-DE" dirty="0">
                <a:latin typeface="Mulish" pitchFamily="2" charset="77"/>
              </a:rPr>
              <a:t>»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D58868-C908-E945-876A-451938544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/>
          <a:lstStyle/>
          <a:p>
            <a:r>
              <a:rPr lang="ru-RU" dirty="0"/>
              <a:t>Организационный конструктор</a:t>
            </a:r>
            <a:endParaRPr lang="en-DE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D78F2FF-E973-874F-A278-F1D0E6864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83882"/>
            <a:ext cx="3365612" cy="214059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ru-RU" b="1" dirty="0"/>
              <a:t>Адресуемые проблемы:</a:t>
            </a:r>
          </a:p>
          <a:p>
            <a:pPr>
              <a:lnSpc>
                <a:spcPct val="120000"/>
              </a:lnSpc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Неэффективность взаимодействия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Дисбаланс сложных систем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Сложности коллективных задач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Адаптация и обратная связь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361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 и 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5263386" cy="402336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sz="2300" dirty="0"/>
              <a:t>Возможные роли и структура участия в общих проектах/компаниях: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dirty="0"/>
              <a:t>Родители (Государство)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Доля: 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Особое право: Право вето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1E293B"/>
                </a:solidFill>
                <a:effectLst/>
                <a:latin typeface="Mulish" pitchFamily="2" charset="77"/>
              </a:rPr>
              <a:t>Старш</a:t>
            </a:r>
            <a:r>
              <a:rPr lang="ru-RU" b="1" i="0" dirty="0">
                <a:solidFill>
                  <a:srgbClr val="1E293B"/>
                </a:solidFill>
                <a:effectLst/>
                <a:latin typeface="Mulish" pitchFamily="2" charset="77"/>
              </a:rPr>
              <a:t>. братья-сёстры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 («Владельцы»):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Доля: 25%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Голосов: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1E293B"/>
                </a:solidFill>
                <a:effectLst/>
                <a:latin typeface="Mulish" pitchFamily="2" charset="77"/>
              </a:rPr>
              <a:t>Сред. братья-сёстры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 («Работники):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Доля: 25%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Голосов: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1E293B"/>
                </a:solidFill>
                <a:effectLst/>
                <a:latin typeface="Mulish" pitchFamily="2" charset="77"/>
              </a:rPr>
              <a:t>Млад. братья-сёстры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 («Жители государства»):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Доля: 25%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Голосов: 3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DC4C44-88EB-C748-B7E6-1310AC1107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7487" y="2286000"/>
            <a:ext cx="4022725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19AB92-4A6E-754D-9C77-BAED5EF92C45}"/>
              </a:ext>
            </a:extLst>
          </p:cNvPr>
          <p:cNvSpPr txBox="1"/>
          <p:nvPr/>
        </p:nvSpPr>
        <p:spPr>
          <a:xfrm>
            <a:off x="1024126" y="1639669"/>
            <a:ext cx="9649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sz="1800" b="1" dirty="0">
                <a:latin typeface="Mulish" pitchFamily="2" charset="77"/>
              </a:rPr>
              <a:t>Каждый житель </a:t>
            </a:r>
            <a:r>
              <a:rPr lang="ru-RU" sz="1800" dirty="0"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840062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 и 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425226" cy="443038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Предлагаемая модель: "</a:t>
            </a:r>
            <a:r>
              <a:rPr lang="ru-RU" b="1" dirty="0" err="1"/>
              <a:t>Лайт</a:t>
            </a:r>
            <a:r>
              <a:rPr lang="ru-RU" b="1" dirty="0"/>
              <a:t>-реприватизация"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Частичная "национализация":</a:t>
            </a:r>
            <a:r>
              <a:rPr lang="ru-RU" dirty="0"/>
              <a:t> Применяется к предприятиям, использующим общий труд или добывающим ресурсы.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Справедливое распределение: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Нынешние владельцы получают </a:t>
            </a:r>
            <a:r>
              <a:rPr lang="ru-RU" b="1" dirty="0"/>
              <a:t>25%</a:t>
            </a:r>
            <a:r>
              <a:rPr lang="ru-RU" dirty="0"/>
              <a:t> от текущего дохода.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 несогласии, закон гарантирует </a:t>
            </a:r>
            <a:r>
              <a:rPr lang="ru-RU" b="1" dirty="0"/>
              <a:t>25%</a:t>
            </a:r>
            <a:r>
              <a:rPr lang="ru-RU" dirty="0"/>
              <a:t> состояния наследникам после кончины (для безбедного существования).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Выгоды и </a:t>
            </a:r>
            <a:r>
              <a:rPr lang="ru-RU" b="1" dirty="0" err="1"/>
              <a:t>Рационал</a:t>
            </a:r>
            <a:r>
              <a:rPr lang="ru-RU" b="1" dirty="0"/>
              <a:t>: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Минимизация конфликтов, удовлетворение интересов владельцев.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Снижение социальной напряженности и рост общего благосостояния.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Мощный аргумент для </a:t>
            </a:r>
            <a:r>
              <a:rPr lang="ru-RU" sz="1800" b="1" dirty="0"/>
              <a:t>проецирования влияния за пределами России</a:t>
            </a:r>
            <a:r>
              <a:rPr lang="ru-RU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Простота выплат:</a:t>
            </a:r>
            <a:r>
              <a:rPr lang="ru-RU" dirty="0"/>
              <a:t> Дивиденды и другие выплаты осуществляются через «</a:t>
            </a:r>
            <a:r>
              <a:rPr lang="ru-RU" dirty="0" err="1"/>
              <a:t>ГосУслуги</a:t>
            </a:r>
            <a:r>
              <a:rPr lang="ru-RU" dirty="0"/>
              <a:t>».</a:t>
            </a:r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7A645210-08E2-7845-A8BA-C359EFFC81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7487" y="2286000"/>
            <a:ext cx="4022725" cy="40227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6F6E0-0D38-4343-AC3C-84296B67925A}"/>
              </a:ext>
            </a:extLst>
          </p:cNvPr>
          <p:cNvSpPr txBox="1"/>
          <p:nvPr/>
        </p:nvSpPr>
        <p:spPr>
          <a:xfrm>
            <a:off x="1024126" y="1639669"/>
            <a:ext cx="9649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sz="1800" b="1" dirty="0">
                <a:latin typeface="Mulish" pitchFamily="2" charset="77"/>
              </a:rPr>
              <a:t>Каждый житель </a:t>
            </a:r>
            <a:r>
              <a:rPr lang="ru-RU" sz="1800" dirty="0"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79887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 и 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328122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Создание «стола переговоров»:</a:t>
            </a:r>
          </a:p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Равноправный диалог представителей разных социальных групп.</a:t>
            </a:r>
          </a:p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Формирование культуры конструктивного обсуждения.</a:t>
            </a:r>
          </a:p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Развитие навыков совместного поиска решений через проектную работу.</a:t>
            </a:r>
            <a:endParaRPr lang="en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09B3271-9335-A447-A570-7B78B6679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CA1508-8A75-4A45-AD1F-77B4F220B81D}"/>
              </a:ext>
            </a:extLst>
          </p:cNvPr>
          <p:cNvSpPr txBox="1"/>
          <p:nvPr/>
        </p:nvSpPr>
        <p:spPr>
          <a:xfrm>
            <a:off x="1024126" y="1639669"/>
            <a:ext cx="9649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ulish" pitchFamily="2" charset="77"/>
              </a:rPr>
              <a:t>«</a:t>
            </a:r>
            <a:r>
              <a:rPr lang="ru-RU" sz="1800" b="1" dirty="0">
                <a:latin typeface="Mulish" pitchFamily="2" charset="77"/>
              </a:rPr>
              <a:t>Каждый житель </a:t>
            </a:r>
            <a:r>
              <a:rPr lang="ru-RU" sz="1800" dirty="0"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4008761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i="1" dirty="0"/>
              <a:t>Вечеизм</a:t>
            </a:r>
            <a:r>
              <a:rPr lang="ru-RU" dirty="0"/>
              <a:t>: </a:t>
            </a:r>
            <a:br>
              <a:rPr lang="ru-RU" dirty="0"/>
            </a:br>
            <a:r>
              <a:rPr lang="ru-RU" dirty="0"/>
              <a:t>«Орг. конструктор»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6C86E-2D82-F842-9A4A-FAF82E6C8C55}"/>
              </a:ext>
            </a:extLst>
          </p:cNvPr>
          <p:cNvSpPr txBox="1"/>
          <p:nvPr/>
        </p:nvSpPr>
        <p:spPr>
          <a:xfrm>
            <a:off x="1058829" y="1713197"/>
            <a:ext cx="100743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«Создание гибких и адаптивных систем взаимодействия любой сложности с непрерывной обратной связью»</a:t>
            </a:r>
            <a:endParaRPr lang="en-DE" sz="2400" dirty="0">
              <a:solidFill>
                <a:schemeClr val="bg1"/>
              </a:solidFill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843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239109" cy="402336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«Интеграция принципов древнего 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2"/>
              </a:rPr>
              <a:t>Вече</a:t>
            </a:r>
            <a:r>
              <a:rPr lang="ru-RU" b="1" dirty="0"/>
              <a:t> и греческих 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3"/>
              </a:rPr>
              <a:t>Сисситий</a:t>
            </a:r>
            <a:r>
              <a:rPr lang="ru-RU" b="1" dirty="0"/>
              <a:t> в цифровое пространство»: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Новая парадигма взаимодействия, альтернативная существующим системам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Основан на принципах </a:t>
            </a:r>
            <a:r>
              <a:rPr lang="en-GB" dirty="0"/>
              <a:t>DAO (</a:t>
            </a:r>
            <a:r>
              <a:rPr lang="ru-RU" dirty="0"/>
              <a:t>Децентрализованных Автономных Организаций), расширяя их возможности</a:t>
            </a:r>
            <a:endParaRPr lang="ru-RU" b="0" i="0" dirty="0">
              <a:solidFill>
                <a:srgbClr val="212529"/>
              </a:solidFill>
              <a:effectLst/>
              <a:latin typeface="Mulish" pitchFamily="2" charset="77"/>
            </a:endParaRP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Инструмент для быстрого создания и развития таких платформ</a:t>
            </a:r>
            <a:endParaRPr lang="ru-RU" b="0" i="0" dirty="0">
              <a:solidFill>
                <a:srgbClr val="212529"/>
              </a:solidFill>
              <a:effectLst/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1777195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303846" cy="402336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Расширя</a:t>
            </a:r>
            <a:r>
              <a:rPr lang="ru-RU" dirty="0">
                <a:solidFill>
                  <a:srgbClr val="212529"/>
                </a:solidFill>
              </a:rPr>
              <a:t>ет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 возможности </a:t>
            </a:r>
            <a:r>
              <a:rPr lang="en-US" dirty="0">
                <a:hlinkClick r:id="rId2"/>
              </a:rPr>
              <a:t>DAO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и </a:t>
            </a:r>
            <a:r>
              <a:rPr lang="en-US" dirty="0">
                <a:hlinkClick r:id="rId3"/>
              </a:rPr>
              <a:t>doola</a:t>
            </a:r>
            <a:r>
              <a:rPr lang="en-GB" b="0" i="0" dirty="0">
                <a:solidFill>
                  <a:srgbClr val="212529"/>
                </a:solidFill>
                <a:effectLst/>
                <a:latin typeface="Mulish" pitchFamily="2" charset="7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Создание и управление любыми юр. лицами в «один-клик»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Сочетание реальных встреч и цифровых собраний на </a:t>
            </a:r>
            <a:r>
              <a:rPr lang="ru-RU" dirty="0" err="1"/>
              <a:t>блокчейн</a:t>
            </a:r>
            <a:r>
              <a:rPr lang="ru-RU" dirty="0"/>
              <a:t>-платформе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Общие проекты, где успех каждого зависит от вклада всех участников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4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5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2630463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DAO</a:t>
            </a:r>
            <a:r>
              <a:rPr lang="en-GB" b="1" dirty="0"/>
              <a:t> (</a:t>
            </a:r>
            <a:r>
              <a:rPr lang="ru-RU" b="1" dirty="0"/>
              <a:t>Децентрализованные Автономные Организации): </a:t>
            </a:r>
            <a:endParaRPr lang="ru-RU" dirty="0">
              <a:solidFill>
                <a:srgbClr val="212529"/>
              </a:solidFill>
            </a:endParaRP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12529"/>
                </a:solidFill>
                <a:effectLst/>
                <a:latin typeface="Mulish" pitchFamily="2" charset="77"/>
              </a:rPr>
              <a:t>DAO</a:t>
            </a:r>
            <a:r>
              <a:rPr lang="en-GB" b="0" i="0" dirty="0">
                <a:solidFill>
                  <a:srgbClr val="212529"/>
                </a:solidFill>
                <a:effectLst/>
                <a:latin typeface="Mulish" pitchFamily="2" charset="77"/>
              </a:rPr>
              <a:t> — 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это организации, управляемые кодом и коллективным принятием решений, без центрального руководства. 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Они обеспечивают 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прозрачность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 и 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автоматизацию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 через </a:t>
            </a:r>
            <a:r>
              <a:rPr lang="ru-RU" b="0" i="0" dirty="0" err="1">
                <a:solidFill>
                  <a:srgbClr val="212529"/>
                </a:solidFill>
                <a:effectLst/>
                <a:latin typeface="Mulish" pitchFamily="2" charset="77"/>
              </a:rPr>
              <a:t>блокчейн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3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4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211004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071873" cy="443038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doola</a:t>
            </a:r>
            <a:r>
              <a:rPr lang="ru-RU" b="1" dirty="0"/>
              <a:t>:</a:t>
            </a:r>
            <a:endParaRPr lang="en-GB" dirty="0">
              <a:solidFill>
                <a:srgbClr val="212529"/>
              </a:solidFill>
            </a:endParaRP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Это платформа, которая упрощает создание и управление юридическими лицами в США для глобальных предпринимателей. 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Она позволяет быстро регистрировать компании и управлять их документацией.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3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4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1718387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174373" cy="4023360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«Вечеизм</a:t>
            </a:r>
            <a:r>
              <a:rPr lang="ru-RU" sz="2100" b="1" dirty="0"/>
              <a:t>» — как эволюция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Основа:</a:t>
            </a:r>
            <a:r>
              <a:rPr lang="ru-RU" dirty="0"/>
              <a:t> Децентрализованные принципы </a:t>
            </a:r>
            <a:r>
              <a:rPr lang="en-US" dirty="0">
                <a:hlinkClick r:id="rId2"/>
              </a:rPr>
              <a:t>DAO</a:t>
            </a:r>
            <a:r>
              <a:rPr lang="en-GB" dirty="0"/>
              <a:t> </a:t>
            </a:r>
            <a:r>
              <a:rPr lang="ru-RU" dirty="0"/>
              <a:t>и юридическая эффективность </a:t>
            </a:r>
            <a:r>
              <a:rPr lang="en-US" dirty="0">
                <a:hlinkClick r:id="rId3"/>
              </a:rPr>
              <a:t>doola</a:t>
            </a:r>
            <a:r>
              <a:rPr lang="ru-RU" dirty="0"/>
              <a:t>.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При этом 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расширяет их в сторону управляемой централизации</a:t>
            </a:r>
            <a:r>
              <a:rPr lang="ru-RU" b="0" i="0" dirty="0">
                <a:solidFill>
                  <a:srgbClr val="212529"/>
                </a:solidFill>
                <a:effectLst/>
                <a:latin typeface="Mulish" pitchFamily="2" charset="77"/>
              </a:rPr>
              <a:t> и </a:t>
            </a:r>
            <a:r>
              <a:rPr lang="ru-RU" b="1" i="0" dirty="0">
                <a:solidFill>
                  <a:srgbClr val="212529"/>
                </a:solidFill>
                <a:effectLst/>
                <a:latin typeface="Mulish" pitchFamily="2" charset="77"/>
              </a:rPr>
              <a:t>иерархии.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Развитие:</a:t>
            </a:r>
            <a:r>
              <a:rPr lang="ru-RU" dirty="0"/>
              <a:t> Расширение в сторону управляемой централизации и иерархии.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Применимость:</a:t>
            </a:r>
            <a:r>
              <a:rPr lang="ru-RU" dirty="0"/>
              <a:t> Адаптирован под Российскую юрисдикцию.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4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5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2543453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5999"/>
            <a:ext cx="5231018" cy="4389930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«Вечеизм</a:t>
            </a:r>
            <a:r>
              <a:rPr lang="ru-RU" sz="2400" b="1" dirty="0"/>
              <a:t>» — как эволюция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Быстрое создание</a:t>
            </a:r>
            <a:r>
              <a:rPr lang="ru-RU" dirty="0"/>
              <a:t> и </a:t>
            </a:r>
            <a:r>
              <a:rPr lang="ru-RU" b="1" dirty="0"/>
              <a:t>управление</a:t>
            </a:r>
            <a:r>
              <a:rPr lang="ru-RU" dirty="0"/>
              <a:t> юридически "заземленными" компаниями, договорами и </a:t>
            </a:r>
            <a:r>
              <a:rPr lang="ru-RU" b="1" dirty="0"/>
              <a:t>любыми</a:t>
            </a:r>
            <a:r>
              <a:rPr lang="ru-RU" dirty="0"/>
              <a:t> иерархическими структурами на </a:t>
            </a:r>
            <a:r>
              <a:rPr lang="ru-RU" dirty="0" err="1"/>
              <a:t>блокчейне</a:t>
            </a:r>
            <a:r>
              <a:rPr lang="ru-RU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Сочетает </a:t>
            </a:r>
            <a:r>
              <a:rPr lang="ru-RU" b="1" dirty="0"/>
              <a:t>гибкость</a:t>
            </a:r>
            <a:r>
              <a:rPr lang="ru-RU" dirty="0"/>
              <a:t> </a:t>
            </a:r>
            <a:r>
              <a:rPr lang="ru-RU" b="1" dirty="0"/>
              <a:t>и</a:t>
            </a:r>
            <a:r>
              <a:rPr lang="ru-RU" dirty="0"/>
              <a:t> </a:t>
            </a:r>
            <a:r>
              <a:rPr lang="ru-RU" b="1" dirty="0"/>
              <a:t>прозрачность</a:t>
            </a:r>
            <a:r>
              <a:rPr lang="ru-RU" dirty="0"/>
              <a:t> </a:t>
            </a:r>
            <a:r>
              <a:rPr lang="ru-RU" b="1" dirty="0"/>
              <a:t>децентрализации</a:t>
            </a:r>
            <a:r>
              <a:rPr lang="ru-RU" dirty="0"/>
              <a:t> </a:t>
            </a:r>
            <a:r>
              <a:rPr lang="ru-RU" b="1" dirty="0"/>
              <a:t>с</a:t>
            </a:r>
            <a:r>
              <a:rPr lang="ru-RU" dirty="0"/>
              <a:t> </a:t>
            </a:r>
            <a:r>
              <a:rPr lang="ru-RU" b="1" dirty="0"/>
              <a:t>управляемостью</a:t>
            </a:r>
            <a:r>
              <a:rPr lang="ru-RU" dirty="0"/>
              <a:t> и </a:t>
            </a:r>
            <a:r>
              <a:rPr lang="ru-RU" b="1" dirty="0"/>
              <a:t>стабильностью</a:t>
            </a:r>
            <a:r>
              <a:rPr lang="ru-RU" dirty="0"/>
              <a:t> </a:t>
            </a:r>
            <a:r>
              <a:rPr lang="ru-RU" b="1" dirty="0"/>
              <a:t>централизованных систем</a:t>
            </a:r>
            <a:r>
              <a:rPr lang="ru-RU" dirty="0"/>
              <a:t>.</a:t>
            </a:r>
            <a:endParaRPr lang="ru-RU" b="0" i="0" dirty="0">
              <a:solidFill>
                <a:srgbClr val="212529"/>
              </a:solidFill>
              <a:effectLst/>
              <a:latin typeface="Mulish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2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3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7B9E58-DBF7-BD4A-B6F4-F151FAA2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853796"/>
            <a:ext cx="4330700" cy="28871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</p:spTree>
    <p:extLst>
      <p:ext uri="{BB962C8B-B14F-4D97-AF65-F5344CB8AC3E}">
        <p14:creationId xmlns:p14="http://schemas.microsoft.com/office/powerpoint/2010/main" val="62701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8CFA-30E7-3A41-BF6A-AF1DB107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59A51D-FD02-214E-B4F0-1C3A73F2C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856" y="822325"/>
            <a:ext cx="5184775" cy="51847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66762-1D17-994C-813F-E973E6A9A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3" action="ppaction://hlinksldjump"/>
              </a:rPr>
              <a:t>Кто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4" action="ppaction://hlinksldjump"/>
              </a:rPr>
              <a:t>Кому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4" action="ppaction://hlinksldjump"/>
              </a:rPr>
              <a:t>Зачем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5" action="ppaction://hlinksldjump"/>
              </a:rPr>
              <a:t>Куда</a:t>
            </a:r>
            <a:endParaRPr lang="ru-RU" dirty="0">
              <a:hlinkClick r:id="rId6" action="ppaction://hlinksldjump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5" action="ppaction://hlinksldjump"/>
              </a:rPr>
              <a:t>Как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4" action="ppaction://hlinksldjump"/>
              </a:rPr>
              <a:t>Что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hlinkClick r:id="rId7" action="ppaction://hlinksldjump"/>
              </a:rPr>
              <a:t>Итог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1211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5196-FAA9-3740-93AC-DE622A5F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328122" cy="4023360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«Вечеизм</a:t>
            </a:r>
            <a:r>
              <a:rPr lang="ru-RU" sz="2000" b="1" dirty="0"/>
              <a:t>» — как эволюция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Мощный</a:t>
            </a:r>
            <a:r>
              <a:rPr lang="ru-RU" dirty="0"/>
              <a:t> и </a:t>
            </a:r>
            <a:r>
              <a:rPr lang="ru-RU" b="1" dirty="0"/>
              <a:t>адаптивный</a:t>
            </a:r>
            <a:r>
              <a:rPr lang="ru-RU" dirty="0"/>
              <a:t> </a:t>
            </a:r>
            <a:r>
              <a:rPr lang="ru-RU" b="1" dirty="0"/>
              <a:t>инструмент</a:t>
            </a:r>
            <a:r>
              <a:rPr lang="ru-RU" dirty="0"/>
              <a:t> для </a:t>
            </a:r>
            <a:r>
              <a:rPr lang="ru-RU" b="1" dirty="0"/>
              <a:t>организационного строительства</a:t>
            </a:r>
            <a:r>
              <a:rPr lang="ru-RU" dirty="0"/>
              <a:t> с </a:t>
            </a:r>
            <a:r>
              <a:rPr lang="ru-RU" b="1" dirty="0"/>
              <a:t>непрерывной обратной связью</a:t>
            </a:r>
            <a:r>
              <a:rPr lang="ru-RU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Поддержка различных юрисдикций и эффективное трансграничное взаимодействие.</a:t>
            </a:r>
            <a:endParaRPr lang="ru-RU" b="0" i="0" dirty="0">
              <a:solidFill>
                <a:srgbClr val="212529"/>
              </a:solidFill>
              <a:effectLst/>
              <a:latin typeface="Mulish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2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3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A03D8B-728A-034E-9CFD-6306BCDE1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596464"/>
            <a:ext cx="4330700" cy="3401796"/>
          </a:xfrm>
        </p:spPr>
      </p:pic>
    </p:spTree>
    <p:extLst>
      <p:ext uri="{BB962C8B-B14F-4D97-AF65-F5344CB8AC3E}">
        <p14:creationId xmlns:p14="http://schemas.microsoft.com/office/powerpoint/2010/main" val="2614681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785B6E-4EA8-9645-A3F7-0439881A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58" y="1988188"/>
            <a:ext cx="4578337" cy="3235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8784C-F7B9-0D42-BD1F-D0F5D2EF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BF2D4E-E265-E64C-92CE-9539248E7D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110367"/>
            <a:ext cx="4309519" cy="242410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D4A05-40CC-EA43-8369-D57B8CEB207A}"/>
              </a:ext>
            </a:extLst>
          </p:cNvPr>
          <p:cNvSpPr txBox="1"/>
          <p:nvPr/>
        </p:nvSpPr>
        <p:spPr>
          <a:xfrm>
            <a:off x="1024126" y="1634454"/>
            <a:ext cx="104557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>
                <a:latin typeface="Mulish" pitchFamily="2" charset="77"/>
              </a:rPr>
              <a:t>«Интеграция принципов </a:t>
            </a:r>
            <a:r>
              <a:rPr lang="ru-RU" b="1" dirty="0">
                <a:latin typeface="Mulish" pitchFamily="2" charset="77"/>
              </a:rPr>
              <a:t>древнего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4"/>
              </a:rPr>
              <a:t>Вече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и </a:t>
            </a:r>
            <a:r>
              <a:rPr lang="ru-RU" b="1" dirty="0">
                <a:latin typeface="Mulish" pitchFamily="2" charset="77"/>
              </a:rPr>
              <a:t>греческих </a:t>
            </a:r>
            <a:r>
              <a:rPr lang="ru-RU" b="1" i="0" u="none" strike="noStrike" dirty="0">
                <a:solidFill>
                  <a:srgbClr val="0891B2"/>
                </a:solidFill>
                <a:effectLst/>
                <a:latin typeface="Mulish" pitchFamily="2" charset="77"/>
                <a:hlinkClick r:id="rId5"/>
              </a:rPr>
              <a:t>Сисситий</a:t>
            </a:r>
            <a:r>
              <a:rPr lang="ru-RU" b="0" i="0" dirty="0">
                <a:solidFill>
                  <a:srgbClr val="334155"/>
                </a:solidFill>
                <a:effectLst/>
                <a:latin typeface="Mulish" pitchFamily="2" charset="77"/>
              </a:rPr>
              <a:t> </a:t>
            </a:r>
            <a:r>
              <a:rPr lang="ru-RU" dirty="0">
                <a:latin typeface="Mulish" pitchFamily="2" charset="77"/>
              </a:rPr>
              <a:t>в </a:t>
            </a:r>
            <a:r>
              <a:rPr lang="ru-RU" b="1" dirty="0">
                <a:latin typeface="Mulish" pitchFamily="2" charset="77"/>
              </a:rPr>
              <a:t>цифровое пространство</a:t>
            </a:r>
            <a:r>
              <a:rPr lang="ru-RU" dirty="0">
                <a:latin typeface="Mulish" pitchFamily="2" charset="77"/>
              </a:rPr>
              <a:t>»</a:t>
            </a:r>
            <a:endParaRPr lang="en-DE" dirty="0">
              <a:latin typeface="Mulish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021D5-7CB0-E14A-9AD5-82948E89AC1E}"/>
              </a:ext>
            </a:extLst>
          </p:cNvPr>
          <p:cNvSpPr txBox="1"/>
          <p:nvPr/>
        </p:nvSpPr>
        <p:spPr>
          <a:xfrm>
            <a:off x="2652629" y="1104190"/>
            <a:ext cx="64042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/>
              <a:t>«Вечеизм: Организационный Конструктор»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7F1305-0EE8-9B4E-973F-314A9217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221" y="4898996"/>
            <a:ext cx="3546354" cy="19948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6D2CE0-36B2-484D-BF3F-92E58B84D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41052"/>
            <a:ext cx="4313811" cy="225276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A03D8B-728A-034E-9CFD-6306BCDE1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413500" y="2596464"/>
            <a:ext cx="4330700" cy="3401796"/>
          </a:xfrm>
        </p:spPr>
      </p:pic>
    </p:spTree>
    <p:extLst>
      <p:ext uri="{BB962C8B-B14F-4D97-AF65-F5344CB8AC3E}">
        <p14:creationId xmlns:p14="http://schemas.microsoft.com/office/powerpoint/2010/main" val="243937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что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Ключевые выгоды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703F53-647A-DB41-8C18-1A670DE61E01}"/>
              </a:ext>
            </a:extLst>
          </p:cNvPr>
          <p:cNvSpPr txBox="1"/>
          <p:nvPr/>
        </p:nvSpPr>
        <p:spPr>
          <a:xfrm>
            <a:off x="591760" y="1897863"/>
            <a:ext cx="110084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Mulish" pitchFamily="2" charset="77"/>
              </a:rPr>
              <a:t>Каждый житель 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России должен получать выгоду от ресурсов страны (а не "1%")»</a:t>
            </a:r>
          </a:p>
        </p:txBody>
      </p:sp>
    </p:spTree>
    <p:extLst>
      <p:ext uri="{BB962C8B-B14F-4D97-AF65-F5344CB8AC3E}">
        <p14:creationId xmlns:p14="http://schemas.microsoft.com/office/powerpoint/2010/main" val="2770841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6A62-70E0-CC46-A69E-3990FE80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FE06F-093D-AD4A-B5B4-CD23BEF5C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7" y="2285999"/>
            <a:ext cx="10189305" cy="42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Прозрачность и доверие</a:t>
            </a:r>
            <a:r>
              <a:rPr lang="ru-RU" dirty="0"/>
              <a:t>: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Полная прозрачность всех операций (открытый и закрытый </a:t>
            </a:r>
            <a:r>
              <a:rPr lang="ru-RU" dirty="0" err="1"/>
              <a:t>блокчейн</a:t>
            </a:r>
            <a:r>
              <a:rPr lang="ru-RU" dirty="0"/>
              <a:t>)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Уменьшение социального напряжения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Гибкость и скорость</a:t>
            </a:r>
            <a:r>
              <a:rPr lang="ru-RU" dirty="0"/>
              <a:t>: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Мгновенное создание и управление юридическими структурами («в один клик»)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Непрерывная обратная связь для быстрой регулировки и балансировки сложных систем (почти-автоматически, с возможностью ручного вмешательства)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Быстрое тестирование, масштабирование и внедрение новых форм взаимодействия с долями участия для всех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F4BD6-3726-384F-B162-BDE4E71BFC0B}"/>
              </a:ext>
            </a:extLst>
          </p:cNvPr>
          <p:cNvSpPr txBox="1"/>
          <p:nvPr/>
        </p:nvSpPr>
        <p:spPr>
          <a:xfrm>
            <a:off x="1024127" y="1806879"/>
            <a:ext cx="43948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/>
              <a:t>«Централизованная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Mulish" pitchFamily="2" charset="77"/>
              </a:rPr>
              <a:t> </a:t>
            </a:r>
            <a:r>
              <a:rPr lang="ru-RU" sz="1600" b="0" i="0" dirty="0">
                <a:effectLst/>
                <a:latin typeface="Mulish" pitchFamily="2" charset="77"/>
              </a:rPr>
              <a:t>—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Mulish" pitchFamily="2" charset="77"/>
              </a:rPr>
              <a:t> </a:t>
            </a:r>
            <a:r>
              <a:rPr lang="ru-RU" dirty="0"/>
              <a:t>децентрализация»</a:t>
            </a:r>
            <a:endParaRPr lang="en-DE" b="1" dirty="0">
              <a:latin typeface="Mulish" pitchFamily="2" charset="77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37310AD5-D985-1B4E-9935-EB922F7D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991" y="-1"/>
            <a:ext cx="3142009" cy="24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35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6A62-70E0-CC46-A69E-3990FE80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FE06F-093D-AD4A-B5B4-CD23BEF5C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7" y="2285999"/>
            <a:ext cx="10189305" cy="42784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Инновации и Опыт: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Быстрое создание и адаптация организационных «шаблонов» (с юридической силой)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Децентрализованные инновации с мгновенным доведением до руководства</a:t>
            </a:r>
          </a:p>
          <a:p>
            <a:pPr marL="45948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ИИ и автоматизация как помощники, а не заменители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400" b="1" dirty="0"/>
              <a:t>Контроль и Унификация: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Унификация межрегиональных взаимодействий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Целевые инвестиции через «</a:t>
            </a:r>
            <a:r>
              <a:rPr lang="ru-RU" sz="2000" dirty="0" err="1"/>
              <a:t>Дигитальный</a:t>
            </a:r>
            <a:r>
              <a:rPr lang="ru-RU" sz="2000" dirty="0"/>
              <a:t> рубль» с полным контролем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Управление и распределение дивидендов через «</a:t>
            </a:r>
            <a:r>
              <a:rPr lang="ru-RU" sz="2000" dirty="0" err="1"/>
              <a:t>ГосУслуги</a:t>
            </a:r>
            <a:r>
              <a:rPr lang="ru-RU" sz="2000" dirty="0"/>
              <a:t>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F4BD6-3726-384F-B162-BDE4E71BFC0B}"/>
              </a:ext>
            </a:extLst>
          </p:cNvPr>
          <p:cNvSpPr txBox="1"/>
          <p:nvPr/>
        </p:nvSpPr>
        <p:spPr>
          <a:xfrm>
            <a:off x="1024127" y="1806879"/>
            <a:ext cx="62344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/>
              <a:t>«Коллективные когнитивные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Mulish" pitchFamily="2" charset="77"/>
              </a:rPr>
              <a:t> </a:t>
            </a:r>
            <a:r>
              <a:rPr lang="ru-RU" sz="1600" b="0" i="0" dirty="0">
                <a:effectLst/>
                <a:latin typeface="Mulish" pitchFamily="2" charset="77"/>
              </a:rPr>
              <a:t>— </a:t>
            </a:r>
            <a:r>
              <a:rPr lang="ru-RU" sz="1600" dirty="0">
                <a:latin typeface="Mulish" pitchFamily="2" charset="77"/>
              </a:rPr>
              <a:t>производственные</a:t>
            </a:r>
            <a:r>
              <a:rPr lang="ru-RU" sz="1600" b="0" i="0" dirty="0">
                <a:effectLst/>
                <a:latin typeface="Mulish" pitchFamily="2" charset="77"/>
              </a:rPr>
              <a:t> задачи</a:t>
            </a:r>
            <a:r>
              <a:rPr lang="ru-RU" dirty="0"/>
              <a:t>»</a:t>
            </a:r>
            <a:endParaRPr lang="en-DE" b="1" dirty="0">
              <a:latin typeface="Mulish" pitchFamily="2" charset="77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7FB886A8-8B3E-9840-82C4-E673100A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991" y="-1"/>
            <a:ext cx="3142009" cy="24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42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6A62-70E0-CC46-A69E-3990FE80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FE06F-093D-AD4A-B5B4-CD23BEF5C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7" y="2285999"/>
            <a:ext cx="10189305" cy="427843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400" b="1" dirty="0"/>
              <a:t>Лидерство и Конкурентоспособность</a:t>
            </a:r>
            <a:r>
              <a:rPr lang="ru-RU" sz="2400" dirty="0"/>
              <a:t>: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Мощный аргумент для </a:t>
            </a:r>
            <a:r>
              <a:rPr lang="ru-RU" sz="2000" b="1" dirty="0"/>
              <a:t>проецирования влияния за пределами России</a:t>
            </a:r>
            <a:endParaRPr lang="ru-RU" sz="2000" dirty="0"/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Мощный аргумент для </a:t>
            </a:r>
            <a:r>
              <a:rPr lang="ru-RU" sz="2000" b="1" dirty="0"/>
              <a:t>решения демографического кризиса</a:t>
            </a:r>
            <a:endParaRPr lang="ru-RU" sz="2000" dirty="0"/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Возглавить мировой тренд в организационном строительстве (</a:t>
            </a:r>
            <a:r>
              <a:rPr lang="en-US" sz="2000" dirty="0">
                <a:hlinkClick r:id="rId2"/>
              </a:rPr>
              <a:t>DAO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dirty="0">
                <a:hlinkClick r:id="rId3"/>
              </a:rPr>
              <a:t>doola</a:t>
            </a:r>
            <a:r>
              <a:rPr lang="ru-RU" sz="2000" dirty="0"/>
              <a:t>)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Привлечение и удержание талантов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Гибкость </a:t>
            </a:r>
            <a:r>
              <a:rPr lang="ru-RU" sz="2000" dirty="0" err="1"/>
              <a:t>стартапа</a:t>
            </a:r>
            <a:r>
              <a:rPr lang="ru-RU" sz="2000" dirty="0"/>
              <a:t>: ускоренное тестирование гипотез и сбор обратной связи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Предложение проверенных альтернатив существующим моделям взаимодействия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Рост эффективности, производительности, </a:t>
            </a:r>
            <a:r>
              <a:rPr lang="ru-RU" sz="2000" dirty="0" err="1"/>
              <a:t>вовлечённости</a:t>
            </a:r>
            <a:r>
              <a:rPr lang="ru-RU" sz="2000" dirty="0"/>
              <a:t> и инноваций</a:t>
            </a:r>
          </a:p>
          <a:p>
            <a:pPr marL="459486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Снижение социального напряжения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F4BD6-3726-384F-B162-BDE4E71BFC0B}"/>
              </a:ext>
            </a:extLst>
          </p:cNvPr>
          <p:cNvSpPr txBox="1"/>
          <p:nvPr/>
        </p:nvSpPr>
        <p:spPr>
          <a:xfrm>
            <a:off x="1024127" y="1806879"/>
            <a:ext cx="56365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dirty="0"/>
              <a:t>«Задаём тренды и предлагаем альтернативу Миру»</a:t>
            </a:r>
            <a:endParaRPr lang="en-DE" b="1" dirty="0">
              <a:latin typeface="Mulish" pitchFamily="2" charset="77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A924A95C-4A36-AE41-AFC7-6CEBFEC21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991" y="-1"/>
            <a:ext cx="3142009" cy="24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40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итог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Ключевые выводы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56411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DFD55-7EE6-DC4D-B22E-16F486BC7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b="1" i="0" dirty="0">
                <a:solidFill>
                  <a:srgbClr val="212529"/>
                </a:solidFill>
                <a:effectLst/>
                <a:latin typeface="Mulish" pitchFamily="2" charset="77"/>
              </a:rPr>
              <a:t>Создание</a:t>
            </a:r>
            <a:r>
              <a:rPr lang="ru-RU" sz="2400" b="0" i="0" dirty="0">
                <a:solidFill>
                  <a:srgbClr val="212529"/>
                </a:solidFill>
                <a:effectLst/>
                <a:latin typeface="Mulish" pitchFamily="2" charset="77"/>
              </a:rPr>
              <a:t> и </a:t>
            </a:r>
            <a:r>
              <a:rPr lang="ru-RU" sz="2400" b="1" i="0" dirty="0">
                <a:solidFill>
                  <a:srgbClr val="212529"/>
                </a:solidFill>
                <a:effectLst/>
                <a:latin typeface="Mulish" pitchFamily="2" charset="77"/>
              </a:rPr>
              <a:t>управление</a:t>
            </a:r>
            <a:r>
              <a:rPr lang="ru-RU" sz="2400" b="0" i="0" dirty="0">
                <a:solidFill>
                  <a:srgbClr val="212529"/>
                </a:solidFill>
                <a:effectLst/>
                <a:latin typeface="Mulish" pitchFamily="2" charset="77"/>
              </a:rPr>
              <a:t> любыми юр. </a:t>
            </a:r>
            <a:r>
              <a:rPr lang="ru-RU" sz="2400" dirty="0">
                <a:solidFill>
                  <a:srgbClr val="212529"/>
                </a:solidFill>
              </a:rPr>
              <a:t>л</a:t>
            </a:r>
            <a:r>
              <a:rPr lang="ru-RU" sz="2400" b="0" i="0" dirty="0">
                <a:solidFill>
                  <a:srgbClr val="212529"/>
                </a:solidFill>
                <a:effectLst/>
                <a:latin typeface="Mulish" pitchFamily="2" charset="77"/>
              </a:rPr>
              <a:t>ицами в </a:t>
            </a:r>
            <a:r>
              <a:rPr lang="ru-RU" sz="2400" b="1" i="0" dirty="0">
                <a:solidFill>
                  <a:srgbClr val="212529"/>
                </a:solidFill>
                <a:effectLst/>
                <a:latin typeface="Mulish" pitchFamily="2" charset="77"/>
              </a:rPr>
              <a:t>«один-клик»</a:t>
            </a:r>
            <a:r>
              <a:rPr lang="ru-RU" sz="2400" b="0" i="0" dirty="0">
                <a:solidFill>
                  <a:srgbClr val="212529"/>
                </a:solidFill>
                <a:effectLst/>
                <a:latin typeface="Mulish" pitchFamily="2" charset="77"/>
              </a:rPr>
              <a:t>.</a:t>
            </a:r>
          </a:p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/>
              <a:t>Гибридные собрания</a:t>
            </a:r>
            <a:r>
              <a:rPr lang="ru-RU" sz="2400" dirty="0"/>
              <a:t>: реальные встречи и цифровые на </a:t>
            </a:r>
            <a:r>
              <a:rPr lang="ru-RU" sz="2400" dirty="0" err="1"/>
              <a:t>блокчейн</a:t>
            </a:r>
            <a:r>
              <a:rPr lang="ru-RU" sz="2400" dirty="0"/>
              <a:t>-платформе через «</a:t>
            </a:r>
            <a:r>
              <a:rPr lang="ru-RU" sz="2400" dirty="0" err="1"/>
              <a:t>ГосУслуги</a:t>
            </a:r>
            <a:r>
              <a:rPr lang="ru-RU" sz="2400" dirty="0"/>
              <a:t>».</a:t>
            </a:r>
          </a:p>
          <a:p>
            <a:pPr marL="516636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/>
              <a:t>Совместные проекты</a:t>
            </a:r>
            <a:r>
              <a:rPr lang="ru-RU" sz="2400" dirty="0"/>
              <a:t>, где вклад каждого ведет к общим решениям и успеху.</a:t>
            </a:r>
            <a:endParaRPr lang="en-DE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462DC4-7017-104C-B3AE-D56702FE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7254024" cy="1737360"/>
          </a:xfrm>
        </p:spPr>
        <p:txBody>
          <a:bodyPr/>
          <a:lstStyle/>
          <a:p>
            <a:r>
              <a:rPr lang="ru-RU" dirty="0"/>
              <a:t>итог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7794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2901-B08A-4D44-8153-69DCF92E0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7254024" cy="1737360"/>
          </a:xfrm>
        </p:spPr>
        <p:txBody>
          <a:bodyPr/>
          <a:lstStyle/>
          <a:p>
            <a:r>
              <a:rPr lang="ru-RU" sz="5000" dirty="0"/>
              <a:t>итог</a:t>
            </a:r>
            <a:endParaRPr lang="en-DE" sz="5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991293-A0ED-7045-A01D-1F5A71C28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08869"/>
            <a:ext cx="10143744" cy="435631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Актуальность:</a:t>
            </a:r>
            <a:r>
              <a:rPr lang="ru-RU" dirty="0"/>
              <a:t> Основа для реализации решения уже заложена (</a:t>
            </a:r>
            <a:r>
              <a:rPr lang="ru-RU" dirty="0" err="1"/>
              <a:t>ГосУслуги</a:t>
            </a:r>
            <a:r>
              <a:rPr lang="ru-RU" dirty="0"/>
              <a:t>, электронные подписи), что делает наше видение крайне актуальным.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Глобальный потенциал:</a:t>
            </a:r>
            <a:r>
              <a:rPr lang="ru-RU" sz="2400" dirty="0"/>
              <a:t> Открываются новые возможности для высокоэффективного внутри- и трансграничного взаимодействия.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Синергия:</a:t>
            </a:r>
            <a:r>
              <a:rPr lang="ru-RU" sz="2400" dirty="0"/>
              <a:t> </a:t>
            </a:r>
            <a:r>
              <a:rPr lang="ru-RU" sz="2400" dirty="0" err="1"/>
              <a:t>Цифровизация</a:t>
            </a:r>
            <a:r>
              <a:rPr lang="ru-RU" sz="2400" dirty="0"/>
              <a:t> усиливает человеческий ресурс, высвобождая его потенциал, а не заменяя.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Стратегическая безопасность:</a:t>
            </a:r>
            <a:r>
              <a:rPr lang="ru-RU" sz="2400" dirty="0"/>
              <a:t> Закрытый </a:t>
            </a:r>
            <a:r>
              <a:rPr lang="ru-RU" sz="2400" dirty="0" err="1"/>
              <a:t>блокчейн</a:t>
            </a:r>
            <a:r>
              <a:rPr lang="ru-RU" sz="2400" dirty="0"/>
              <a:t> обеспечивает эффективность и безопасность в критически важных областях, таких как оборона.</a:t>
            </a:r>
          </a:p>
        </p:txBody>
      </p:sp>
    </p:spTree>
    <p:extLst>
      <p:ext uri="{BB962C8B-B14F-4D97-AF65-F5344CB8AC3E}">
        <p14:creationId xmlns:p14="http://schemas.microsoft.com/office/powerpoint/2010/main" val="2395741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2901-B08A-4D44-8153-69DCF92E0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7254024" cy="1737360"/>
          </a:xfrm>
        </p:spPr>
        <p:txBody>
          <a:bodyPr/>
          <a:lstStyle/>
          <a:p>
            <a:r>
              <a:rPr lang="ru-RU" sz="5000" dirty="0"/>
              <a:t>Спасибо</a:t>
            </a:r>
            <a:endParaRPr lang="en-DE" sz="5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60EF17-3057-994B-BEAD-0E5BBD779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806" y="2208869"/>
            <a:ext cx="3247969" cy="3247969"/>
          </a:xfrm>
        </p:spPr>
      </p:pic>
    </p:spTree>
    <p:extLst>
      <p:ext uri="{BB962C8B-B14F-4D97-AF65-F5344CB8AC3E}">
        <p14:creationId xmlns:p14="http://schemas.microsoft.com/office/powerpoint/2010/main" val="86854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кто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Обо мне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E759D-FFB5-BB4E-966D-59D379ABE6FF}"/>
              </a:ext>
            </a:extLst>
          </p:cNvPr>
          <p:cNvSpPr txBox="1"/>
          <p:nvPr/>
        </p:nvSpPr>
        <p:spPr>
          <a:xfrm>
            <a:off x="1058829" y="1714647"/>
            <a:ext cx="1007434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Mulish" pitchFamily="2" charset="77"/>
              </a:rPr>
              <a:t>Национальной науки нет, как нет национальной таблицы умножения; что же национально, то уже не наука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»</a:t>
            </a:r>
          </a:p>
          <a:p>
            <a:pPr algn="r"/>
            <a:r>
              <a:rPr lang="ru-RU" sz="2400" b="0" i="1" dirty="0">
                <a:solidFill>
                  <a:srgbClr val="06B6D4"/>
                </a:solidFill>
                <a:effectLst/>
                <a:latin typeface="Mulish" pitchFamily="2" charset="77"/>
                <a:hlinkClick r:id="rId2"/>
              </a:rPr>
              <a:t>А. П. Чехов</a:t>
            </a:r>
            <a:endParaRPr lang="ru-RU" sz="2400" dirty="0">
              <a:solidFill>
                <a:schemeClr val="bg1"/>
              </a:solidFill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08059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9D80-4B4D-2346-AB39-BD2BAE99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F077-E5A1-FD42-9EDB-6824B8D82B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Специалист по данным: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Видеть реальную </a:t>
            </a:r>
            <a:r>
              <a:rPr lang="ru-RU" b="1" dirty="0"/>
              <a:t>практическую реализацию</a:t>
            </a:r>
            <a:r>
              <a:rPr lang="ru-RU" dirty="0"/>
              <a:t> и работу решения.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Математик </a:t>
            </a:r>
            <a:r>
              <a:rPr lang="en-DE" b="1" dirty="0"/>
              <a:t>—</a:t>
            </a:r>
            <a:r>
              <a:rPr lang="ru-RU" b="1" dirty="0"/>
              <a:t> «Системщик»: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b="1" dirty="0"/>
              <a:t>Балансировать сложные системы</a:t>
            </a:r>
            <a:r>
              <a:rPr lang="ru-RU" dirty="0"/>
              <a:t>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/>
              <a:t>Совмещать кажущиеся противоположности: </a:t>
            </a:r>
            <a:r>
              <a:rPr lang="ru-RU" sz="1800" b="1" dirty="0"/>
              <a:t>иерархию с адаптивностью и быстрой обратной связью</a:t>
            </a:r>
            <a:r>
              <a:rPr lang="ru-RU" dirty="0"/>
              <a:t>.</a:t>
            </a:r>
            <a:endParaRPr lang="ru-RU" sz="1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04EB1E-4FF1-3A49-BCA1-1961B5A01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4"/>
                    </a14:imgEffect>
                  </a14:imgLayer>
                </a14:imgProps>
              </a:ext>
            </a:extLst>
          </a:blip>
          <a:srcRect r="40150"/>
          <a:stretch/>
        </p:blipFill>
        <p:spPr>
          <a:xfrm>
            <a:off x="10036095" y="4156364"/>
            <a:ext cx="2155905" cy="2701636"/>
          </a:xfr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123FE51-F27F-2A45-9C1C-1027DCCEE7C9}"/>
              </a:ext>
            </a:extLst>
          </p:cNvPr>
          <p:cNvSpPr txBox="1">
            <a:spLocks/>
          </p:cNvSpPr>
          <p:nvPr/>
        </p:nvSpPr>
        <p:spPr>
          <a:xfrm>
            <a:off x="6412994" y="2286000"/>
            <a:ext cx="433120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b="0" i="0" kern="1200">
                <a:solidFill>
                  <a:schemeClr val="tx1"/>
                </a:solidFill>
                <a:latin typeface="Mulish" pitchFamily="2" charset="77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b="0" i="0" kern="1200">
                <a:solidFill>
                  <a:schemeClr val="tx1"/>
                </a:solidFill>
                <a:latin typeface="Mulish" pitchFamily="2" charset="77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Mulish" pitchFamily="2" charset="77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Mulish" pitchFamily="2" charset="77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Mulish" pitchFamily="2" charset="77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«</a:t>
            </a:r>
            <a:r>
              <a:rPr lang="ru-RU" sz="2400" b="1" dirty="0" err="1">
                <a:solidFill>
                  <a:schemeClr val="bg1">
                    <a:lumMod val="50000"/>
                  </a:schemeClr>
                </a:solidFill>
              </a:rPr>
              <a:t>Плаватель</a:t>
            </a:r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 в глубины» (философ неформально):</a:t>
            </a:r>
            <a:endParaRPr lang="ru-RU" b="1" dirty="0"/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>
                    <a:lumMod val="50000"/>
                  </a:schemeClr>
                </a:solidFill>
              </a:rPr>
              <a:t>Создавать </a:t>
            </a:r>
            <a:r>
              <a:rPr lang="ru-RU" sz="1800" b="1" dirty="0">
                <a:solidFill>
                  <a:schemeClr val="bg1">
                    <a:lumMod val="50000"/>
                  </a:schemeClr>
                </a:solidFill>
              </a:rPr>
              <a:t>систему, уменьшающую социальную напряженность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>
                    <a:lumMod val="50000"/>
                  </a:schemeClr>
                </a:solidFill>
              </a:rPr>
              <a:t>Строить </a:t>
            </a:r>
            <a:r>
              <a:rPr lang="ru-RU" sz="1800" b="1" dirty="0">
                <a:solidFill>
                  <a:schemeClr val="bg1">
                    <a:lumMod val="50000"/>
                  </a:schemeClr>
                </a:solidFill>
              </a:rPr>
              <a:t>работающую альтернативу </a:t>
            </a:r>
            <a:r>
              <a:rPr lang="ru-RU" sz="1800" dirty="0">
                <a:solidFill>
                  <a:schemeClr val="bg1">
                    <a:lumMod val="50000"/>
                  </a:schemeClr>
                </a:solidFill>
              </a:rPr>
              <a:t>существующим мировым моделям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>
                    <a:lumMod val="50000"/>
                  </a:schemeClr>
                </a:solidFill>
              </a:rPr>
              <a:t>Объединение </a:t>
            </a:r>
            <a:r>
              <a:rPr lang="ru-RU" sz="1800" b="1" dirty="0">
                <a:solidFill>
                  <a:schemeClr val="bg1">
                    <a:lumMod val="50000"/>
                  </a:schemeClr>
                </a:solidFill>
              </a:rPr>
              <a:t>практичности</a:t>
            </a:r>
            <a:r>
              <a:rPr lang="ru-RU" sz="1800" dirty="0">
                <a:solidFill>
                  <a:schemeClr val="bg1">
                    <a:lumMod val="50000"/>
                  </a:schemeClr>
                </a:solidFill>
              </a:rPr>
              <a:t> и </a:t>
            </a:r>
            <a:r>
              <a:rPr lang="ru-RU" sz="1800" b="1" dirty="0">
                <a:solidFill>
                  <a:schemeClr val="bg1">
                    <a:lumMod val="50000"/>
                  </a:schemeClr>
                </a:solidFill>
              </a:rPr>
              <a:t>духовности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ru-RU" sz="1400" dirty="0"/>
          </a:p>
          <a:p>
            <a:pPr marL="459486" lvl="1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409E-B7F7-5A44-9A71-E457EBE8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BECB7-FCD1-A243-A706-DC1C71B12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5061700" cy="37622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Специалист по данным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Математик </a:t>
            </a:r>
            <a:r>
              <a:rPr lang="en-DE" sz="2400" dirty="0"/>
              <a:t>—</a:t>
            </a:r>
            <a:r>
              <a:rPr lang="ru-RU" sz="2400" dirty="0"/>
              <a:t> «Системщик»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«</a:t>
            </a:r>
            <a:r>
              <a:rPr lang="ru-RU" sz="2400" dirty="0" err="1">
                <a:solidFill>
                  <a:schemeClr val="bg1">
                    <a:lumMod val="50000"/>
                  </a:schemeClr>
                </a:solidFill>
              </a:rPr>
              <a:t>Плаватель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 в глубины» (философ неформально)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42923-CFEE-A446-BD1D-CFA78679D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5828" y="1522623"/>
            <a:ext cx="5307660" cy="353705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31B873-96BC-B64E-A1CD-FC0C88FA59EB}"/>
              </a:ext>
            </a:extLst>
          </p:cNvPr>
          <p:cNvSpPr txBox="1"/>
          <p:nvPr/>
        </p:nvSpPr>
        <p:spPr>
          <a:xfrm>
            <a:off x="7715750" y="6596390"/>
            <a:ext cx="28119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Mulish" pitchFamily="2" charset="77"/>
              </a:rPr>
              <a:t>Подробнее: </a:t>
            </a:r>
            <a:r>
              <a:rPr lang="en-US" sz="1100" dirty="0">
                <a:latin typeface="Mulish" pitchFamily="2" charset="77"/>
                <a:hlinkClick r:id="rId3"/>
              </a:rPr>
              <a:t>www.artiomkovnatsky.com</a:t>
            </a:r>
            <a:endParaRPr lang="en-DE" sz="1100" dirty="0">
              <a:latin typeface="Mulish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05B28-F50B-7849-B156-CC8CFC801658}"/>
              </a:ext>
            </a:extLst>
          </p:cNvPr>
          <p:cNvSpPr txBox="1"/>
          <p:nvPr/>
        </p:nvSpPr>
        <p:spPr>
          <a:xfrm>
            <a:off x="1024128" y="1806879"/>
            <a:ext cx="29113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b="1" dirty="0">
                <a:latin typeface="Mulish" pitchFamily="2" charset="77"/>
              </a:rPr>
              <a:t>Ковнацкий Артём</a:t>
            </a:r>
            <a:endParaRPr lang="en-DE" b="1" dirty="0">
              <a:latin typeface="Mulish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0104B-26C6-DE4E-ACFC-7E2AE9549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738" y="5193738"/>
            <a:ext cx="1664262" cy="16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5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кому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кого предложенное может быть интересным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E66B8-BCBD-834C-88E3-473F97C111F3}"/>
              </a:ext>
            </a:extLst>
          </p:cNvPr>
          <p:cNvSpPr txBox="1"/>
          <p:nvPr/>
        </p:nvSpPr>
        <p:spPr>
          <a:xfrm>
            <a:off x="1058829" y="1714647"/>
            <a:ext cx="1007434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Mulish" pitchFamily="2" charset="77"/>
              </a:rPr>
              <a:t>Жизнь — это дар немногих многим, тех, кто знает и умеет, тем, кто не знает и не умеет</a:t>
            </a:r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»</a:t>
            </a:r>
          </a:p>
          <a:p>
            <a:pPr algn="r"/>
            <a:r>
              <a:rPr lang="ru-RU" sz="2400" b="0" i="1" dirty="0">
                <a:solidFill>
                  <a:srgbClr val="06B6D4"/>
                </a:solidFill>
                <a:effectLst/>
                <a:latin typeface="Mulish" pitchFamily="2" charset="77"/>
                <a:hlinkClick r:id="rId2"/>
              </a:rPr>
              <a:t>А. Модильяни</a:t>
            </a:r>
            <a:endParaRPr lang="ru-RU" sz="2400" dirty="0">
              <a:solidFill>
                <a:schemeClr val="bg1"/>
              </a:solidFill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027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3577-5EFA-6A45-8766-22EF84F1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кому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047B4-49A5-ED46-813F-E27AF7D139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Государственный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Правительство, Чиновники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Лидеры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Патриоты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Бизнес-сообщество: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Бизнесмены, Предприниматели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Филантропы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E93A9-127F-1B49-B715-A90D7B2408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Общественные деятели и мыслители: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Визионеры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Философы, Просветители, «Мирское духовенство»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Широкая аудитория и специалисты: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Обыватели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Менеджеры, Работники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«Художники»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77906-784A-4840-95D1-4CAE2794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61" y="384048"/>
            <a:ext cx="2963005" cy="15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7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CFA7-7688-074F-9E81-4712547C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4CE5C-D1A4-C54B-97C2-77AE14F8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предложенное может быть вам интересно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48B86-003C-AC4C-AA97-43C0025E9E49}"/>
              </a:ext>
            </a:extLst>
          </p:cNvPr>
          <p:cNvSpPr txBox="1"/>
          <p:nvPr/>
        </p:nvSpPr>
        <p:spPr>
          <a:xfrm>
            <a:off x="1058829" y="1529982"/>
            <a:ext cx="1007434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ulish" pitchFamily="2" charset="77"/>
              </a:rPr>
              <a:t>«Люди ищут удовольствия, бросаясь из стороны в сторону, только потому, что чувствуют пустоту своей жизни, но не чувствуют ещё пустоты той новой потехи, которая их притягивает»</a:t>
            </a:r>
          </a:p>
          <a:p>
            <a:pPr algn="r"/>
            <a:r>
              <a:rPr lang="ru-RU" sz="2400" b="0" i="1" dirty="0">
                <a:solidFill>
                  <a:srgbClr val="06B6D4"/>
                </a:solidFill>
                <a:effectLst/>
                <a:latin typeface="Mulish" pitchFamily="2" charset="77"/>
                <a:hlinkClick r:id="rId2"/>
              </a:rPr>
              <a:t>Б. Паскаль</a:t>
            </a:r>
            <a:endParaRPr lang="ru-RU" sz="2400" dirty="0">
              <a:solidFill>
                <a:schemeClr val="bg1"/>
              </a:solidFill>
              <a:latin typeface="Mulish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180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8680-15A8-4A4D-B467-9EDE1034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1A70-B67C-234B-80E7-1D734D8B9B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Обывателей: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Больше свободного времени и рост благосостояния.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влиять на решения и активно участвовать.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Фирм с «долей»: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Эффективное управление и развитие моделей с долевым участием.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Менеджеров: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Повышение мотивации и вовлеченности команд.</a:t>
            </a:r>
            <a:endParaRPr lang="en-DE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2D4FE-9CC3-2A4F-8E08-2D12161C84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Работников: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Автоматизация как помощник, а не замена.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Для «Художников»:</a:t>
            </a:r>
          </a:p>
          <a:p>
            <a:pPr marL="459486" lvl="1" indent="-285750">
              <a:buFont typeface="Arial" panose="020B0604020202020204" pitchFamily="34" charset="0"/>
              <a:buChar char="•"/>
            </a:pPr>
            <a:r>
              <a:rPr lang="ru-RU" dirty="0"/>
              <a:t>Свобода для творчества через автоматизацию рутины.</a:t>
            </a:r>
          </a:p>
        </p:txBody>
      </p:sp>
    </p:spTree>
    <p:extLst>
      <p:ext uri="{BB962C8B-B14F-4D97-AF65-F5344CB8AC3E}">
        <p14:creationId xmlns:p14="http://schemas.microsoft.com/office/powerpoint/2010/main" val="2186573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template_presentaion_main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48AAA"/>
      </a:accent1>
      <a:accent2>
        <a:srgbClr val="495057"/>
      </a:accent2>
      <a:accent3>
        <a:srgbClr val="0891B2"/>
      </a:accent3>
      <a:accent4>
        <a:srgbClr val="42BA97"/>
      </a:accent4>
      <a:accent5>
        <a:srgbClr val="3E8853"/>
      </a:accent5>
      <a:accent6>
        <a:srgbClr val="62A39F"/>
      </a:accent6>
      <a:hlink>
        <a:srgbClr val="248AAA"/>
      </a:hlink>
      <a:folHlink>
        <a:srgbClr val="607D8B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1423</TotalTime>
  <Words>1812</Words>
  <Application>Microsoft Macintosh PowerPoint</Application>
  <PresentationFormat>Widescreen</PresentationFormat>
  <Paragraphs>298</Paragraphs>
  <Slides>40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Mulish</vt:lpstr>
      <vt:lpstr>Segoe UI</vt:lpstr>
      <vt:lpstr>Tw Cen MT</vt:lpstr>
      <vt:lpstr>Wingdings 3</vt:lpstr>
      <vt:lpstr>Integral</vt:lpstr>
      <vt:lpstr>Организационный конструктор</vt:lpstr>
      <vt:lpstr>Организационный конструктор</vt:lpstr>
      <vt:lpstr>план</vt:lpstr>
      <vt:lpstr>кто</vt:lpstr>
      <vt:lpstr>кто</vt:lpstr>
      <vt:lpstr>кому</vt:lpstr>
      <vt:lpstr>кому</vt:lpstr>
      <vt:lpstr>зачем</vt:lpstr>
      <vt:lpstr>зачем</vt:lpstr>
      <vt:lpstr>зачем</vt:lpstr>
      <vt:lpstr>зачем</vt:lpstr>
      <vt:lpstr>зачем</vt:lpstr>
      <vt:lpstr>куда</vt:lpstr>
      <vt:lpstr>куда</vt:lpstr>
      <vt:lpstr>куда</vt:lpstr>
      <vt:lpstr>куда</vt:lpstr>
      <vt:lpstr>куда</vt:lpstr>
      <vt:lpstr>куда</vt:lpstr>
      <vt:lpstr>куда</vt:lpstr>
      <vt:lpstr>Куда и как</vt:lpstr>
      <vt:lpstr>Куда и как</vt:lpstr>
      <vt:lpstr>Куда и как</vt:lpstr>
      <vt:lpstr>как</vt:lpstr>
      <vt:lpstr>Как</vt:lpstr>
      <vt:lpstr>Как</vt:lpstr>
      <vt:lpstr>Как</vt:lpstr>
      <vt:lpstr>Как</vt:lpstr>
      <vt:lpstr>Как</vt:lpstr>
      <vt:lpstr>Как</vt:lpstr>
      <vt:lpstr>Как</vt:lpstr>
      <vt:lpstr>Как</vt:lpstr>
      <vt:lpstr>что</vt:lpstr>
      <vt:lpstr>Что</vt:lpstr>
      <vt:lpstr>что</vt:lpstr>
      <vt:lpstr>что</vt:lpstr>
      <vt:lpstr>итог</vt:lpstr>
      <vt:lpstr>итог</vt:lpstr>
      <vt:lpstr>итог</vt:lpstr>
      <vt:lpstr>Спасибо</vt:lpstr>
      <vt:lpstr>зачем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415</cp:revision>
  <dcterms:created xsi:type="dcterms:W3CDTF">2025-06-23T17:26:02Z</dcterms:created>
  <dcterms:modified xsi:type="dcterms:W3CDTF">2025-07-19T17:55:34Z</dcterms:modified>
</cp:coreProperties>
</file>